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Unbounded"/>
      <p:regular r:id="rId18"/>
    </p:embeddedFont>
    <p:embeddedFont>
      <p:font typeface="Unbounded"/>
      <p:regular r:id="rId19"/>
    </p:embeddedFont>
    <p:embeddedFont>
      <p:font typeface="Cabin"/>
      <p:regular r:id="rId20"/>
    </p:embeddedFont>
    <p:embeddedFont>
      <p:font typeface="Cabin"/>
      <p:regular r:id="rId21"/>
    </p:embeddedFont>
    <p:embeddedFont>
      <p:font typeface="Cabin"/>
      <p:regular r:id="rId22"/>
    </p:embeddedFont>
    <p:embeddedFont>
      <p:font typeface="Cabin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3-1.pn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6-1.png>
</file>

<file path=ppt/media/image-7-1.png>
</file>

<file path=ppt/media/image-7-2.png>
</file>

<file path=ppt/media/image-7-3.svg>
</file>

<file path=ppt/media/image-7-4.png>
</file>

<file path=ppt/media/image-7-5.sv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MLMS.AI" TargetMode="External"/><Relationship Id="rId1" Type="http://schemas.openxmlformats.org/officeDocument/2006/relationships/image" Target="../media/image-1-1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MLMS.AI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hyperlink" Target="http://MLMS.AI" TargetMode="External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226" y="636627"/>
            <a:ext cx="7819549" cy="5564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8750"/>
              </a:lnSpc>
              <a:buNone/>
            </a:pPr>
            <a:r>
              <a:rPr lang="en-US" sz="7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Microfinance Loan Management System</a:t>
            </a:r>
            <a:endParaRPr lang="en-US" sz="7000" dirty="0"/>
          </a:p>
        </p:txBody>
      </p:sp>
      <p:sp>
        <p:nvSpPr>
          <p:cNvPr id="4" name="Text 1"/>
          <p:cNvSpPr/>
          <p:nvPr/>
        </p:nvSpPr>
        <p:spPr>
          <a:xfrm>
            <a:off x="662226" y="6485334"/>
            <a:ext cx="3561874" cy="445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u="sng" dirty="0">
                <a:solidFill>
                  <a:srgbClr val="0A988B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MLMS.AI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662226" y="7214354"/>
            <a:ext cx="7819549" cy="378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Empowering Financial Inclusion with Intelligent Automation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7644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Designed for Field Agents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580203"/>
            <a:ext cx="5776793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Mobile-First Field Operations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37724" y="3600807"/>
            <a:ext cx="314825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Responsive Design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4192072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sidebar and layout adapt perfectly to mobile screens.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519743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Mobile Menu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837724" y="5788700"/>
            <a:ext cx="34423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Custom "Hamburger" menu and top bar for easy navigation on phones.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4871561" y="36008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Field Collections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71561" y="4192072"/>
            <a:ext cx="34423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dedicated view for agents to log cash collections and add remarks while visiting clients.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1139630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Thank You from </a:t>
            </a:r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Team Innovators</a:t>
            </a:r>
            <a:endParaRPr lang="en-US" sz="4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65171"/>
            <a:ext cx="835521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Title &amp; Team Introduction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64913"/>
            <a:ext cx="8743474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Microfinance Loan Management System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294620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Tagline: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Empowering Financial Inclusion with Intelligent Automation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837724" y="3718040"/>
            <a:ext cx="12954952" cy="37505"/>
          </a:xfrm>
          <a:prstGeom prst="rect">
            <a:avLst/>
          </a:prstGeom>
          <a:solidFill>
            <a:srgbClr val="CAD6DE">
              <a:alpha val="5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837724" y="4114443"/>
            <a:ext cx="6232565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Presented By: Team Innovators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837724" y="489573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Group Members: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54795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1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Sidra Talib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601468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Azra Talib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648140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3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Ersa Rani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9852" y="986909"/>
            <a:ext cx="7704296" cy="1209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First Impressions: Modern Landing Interface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719852" y="2505313"/>
            <a:ext cx="7704296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Welcome Experience (User Onboarding)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9852" y="3065740"/>
            <a:ext cx="3749278" cy="1869996"/>
          </a:xfrm>
          <a:prstGeom prst="roundRect">
            <a:avLst>
              <a:gd name="adj" fmla="val 165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8333" y="3294221"/>
            <a:ext cx="285607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Professional Design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948333" y="3719989"/>
            <a:ext cx="3292316" cy="987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professional, dark-themed opening screen with animated background elements for a modern look.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4751" y="3065740"/>
            <a:ext cx="3749397" cy="1869996"/>
          </a:xfrm>
          <a:prstGeom prst="roundRect">
            <a:avLst>
              <a:gd name="adj" fmla="val 165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03232" y="3294221"/>
            <a:ext cx="2419826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Clear Branding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903232" y="3719989"/>
            <a:ext cx="3292435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Clearly displays the App Name </a:t>
            </a:r>
            <a:pPr algn="l" indent="0" marL="0">
              <a:lnSpc>
                <a:spcPts val="2550"/>
              </a:lnSpc>
              <a:buNone/>
            </a:pPr>
            <a:r>
              <a:rPr lang="en-US" sz="1600" b="1" u="sng" dirty="0">
                <a:solidFill>
                  <a:srgbClr val="0A988B"/>
                </a:solidFill>
                <a:latin typeface="Cabin" pitchFamily="34" charset="0"/>
                <a:ea typeface="Cabin" pitchFamily="34" charset="-122"/>
                <a:cs typeface="Cabin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MLMS.AI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and its purpose.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19852" y="5141357"/>
            <a:ext cx="7704296" cy="1211818"/>
          </a:xfrm>
          <a:prstGeom prst="roundRect">
            <a:avLst>
              <a:gd name="adj" fmla="val 2546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48333" y="5369838"/>
            <a:ext cx="2419826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Team Identity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948333" y="5795605"/>
            <a:ext cx="7247334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Features the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"Innovators"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branding with decorative icons at the bottom footer.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19852" y="6584513"/>
            <a:ext cx="7704296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Interaction: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 clean "Get Started" button that seamlessly transitions the user from the welcome screen to the secure main dashboard.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501979"/>
            <a:ext cx="629281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Why We Built This?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301722"/>
            <a:ext cx="7843004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Overview &amp; Problem Statement</a:t>
            </a:r>
            <a:endParaRPr lang="en-US" sz="26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7497" y="4090452"/>
            <a:ext cx="358973" cy="35897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15559" y="40830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4578548"/>
            <a:ext cx="334101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Traditional microfinance is slow, paper-heavy, and risky due to manual verification.</a:t>
            </a:r>
            <a:endParaRPr lang="en-US" sz="18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45549" y="4090452"/>
            <a:ext cx="358973" cy="35897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033611" y="40830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033611" y="4578548"/>
            <a:ext cx="334101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centralized web platform that automates loan lifecycles, from application to repayment.</a:t>
            </a:r>
            <a:endParaRPr lang="en-US" sz="18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63601" y="4090452"/>
            <a:ext cx="358973" cy="35897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451663" y="40830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Goal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451663" y="4578548"/>
            <a:ext cx="334101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 reduce default rates using AI and improve operational efficiency.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49467"/>
            <a:ext cx="1101566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Technologies Powering </a:t>
            </a:r>
            <a:pPr algn="l" indent="0" marL="0">
              <a:lnSpc>
                <a:spcPts val="5500"/>
              </a:lnSpc>
              <a:buNone/>
            </a:pPr>
            <a:r>
              <a:rPr lang="en-US" sz="4400" u="sng" dirty="0">
                <a:solidFill>
                  <a:srgbClr val="0A988B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MLMS.AI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49210"/>
            <a:ext cx="3573661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Technology Stack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837724" y="3030498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5" name="Text 3"/>
          <p:cNvSpPr/>
          <p:nvPr/>
        </p:nvSpPr>
        <p:spPr>
          <a:xfrm>
            <a:off x="1077039" y="32698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77039" y="3765352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React.js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&amp;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TypeScript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robust and type-safe code.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3030498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8" name="Text 6"/>
          <p:cNvSpPr/>
          <p:nvPr/>
        </p:nvSpPr>
        <p:spPr>
          <a:xfrm>
            <a:off x="5475089" y="32698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Styling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5089" y="3765352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Tailwind CSS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modern, responsive design.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9633823" y="3030498"/>
            <a:ext cx="4158853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11" name="Text 9"/>
          <p:cNvSpPr/>
          <p:nvPr/>
        </p:nvSpPr>
        <p:spPr>
          <a:xfrm>
            <a:off x="9873139" y="32698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Engine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3139" y="3765352"/>
            <a:ext cx="368022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Google Gemini API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intelligent risk analysis.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37724" y="5039916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14" name="Text 12"/>
          <p:cNvSpPr/>
          <p:nvPr/>
        </p:nvSpPr>
        <p:spPr>
          <a:xfrm>
            <a:off x="1077039" y="52792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Analytics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77039" y="5774769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Recharts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dynamic data visualization.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5235773" y="5039916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17" name="Text 15"/>
          <p:cNvSpPr/>
          <p:nvPr/>
        </p:nvSpPr>
        <p:spPr>
          <a:xfrm>
            <a:off x="5475089" y="52792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Build Tool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5475089" y="5774769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Vite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high-performance rendering.</a:t>
            </a:r>
            <a:endParaRPr lang="en-US" sz="1850" dirty="0"/>
          </a:p>
        </p:txBody>
      </p:sp>
      <p:sp>
        <p:nvSpPr>
          <p:cNvPr id="19" name="Shape 17"/>
          <p:cNvSpPr/>
          <p:nvPr/>
        </p:nvSpPr>
        <p:spPr>
          <a:xfrm>
            <a:off x="9633823" y="5039916"/>
            <a:ext cx="4158853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20" name="Text 18"/>
          <p:cNvSpPr/>
          <p:nvPr/>
        </p:nvSpPr>
        <p:spPr>
          <a:xfrm>
            <a:off x="9873139" y="52792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Icons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9873139" y="5774769"/>
            <a:ext cx="368022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Lucide React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for intuitive visual elements.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480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1402" y="3400544"/>
            <a:ext cx="8992672" cy="623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Operational Command Center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41402" y="4108252"/>
            <a:ext cx="5875615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Dashboard &amp; Real-Time Analytics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741402" y="5011579"/>
            <a:ext cx="2492216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Metrics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41402" y="5534858"/>
            <a:ext cx="6315432" cy="677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Instant view of Total Active Loans, Portfolio Value ($), and Default Rates.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41402" y="6424374"/>
            <a:ext cx="2492216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 Data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41402" y="6947654"/>
            <a:ext cx="6315432" cy="338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Bar charts showing loan status distribution (Active vs. Paid vs. Default).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581186" y="5011579"/>
            <a:ext cx="2492216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Smart Alerts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7581186" y="5534858"/>
            <a:ext cx="6315432" cy="677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"Upcoming Repayments" widget notifies officers about payments due in the next 7 days.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581186" y="6424374"/>
            <a:ext cx="2492216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Advisor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7581186" y="6947654"/>
            <a:ext cx="6315432" cy="338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Integrated button to fetch AI-driven operational suggestions.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661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522" y="3252668"/>
            <a:ext cx="6886456" cy="627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Intelligent Risk Profiling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46522" y="3965138"/>
            <a:ext cx="7815501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AI-Powered Risk Assessment (Core Feature)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746522" y="4661416"/>
            <a:ext cx="13137356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risk engine calculates a dynamic risk score based on income, credit history, and KYC status.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746522" y="5242441"/>
            <a:ext cx="6461998" cy="2403396"/>
          </a:xfrm>
          <a:prstGeom prst="roundRect">
            <a:avLst>
              <a:gd name="adj" fmla="val 1331"/>
            </a:avLst>
          </a:prstGeom>
          <a:solidFill>
            <a:srgbClr val="304755"/>
          </a:solidFill>
          <a:ln/>
        </p:spPr>
      </p:sp>
      <p:sp>
        <p:nvSpPr>
          <p:cNvPr id="7" name="Shape 4"/>
          <p:cNvSpPr/>
          <p:nvPr/>
        </p:nvSpPr>
        <p:spPr>
          <a:xfrm>
            <a:off x="959763" y="5455682"/>
            <a:ext cx="639842" cy="639842"/>
          </a:xfrm>
          <a:prstGeom prst="roundRect">
            <a:avLst>
              <a:gd name="adj" fmla="val 14289599"/>
            </a:avLst>
          </a:prstGeom>
          <a:solidFill>
            <a:srgbClr val="0A988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5737" y="5631537"/>
            <a:ext cx="287893" cy="28789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59763" y="6308765"/>
            <a:ext cx="2509242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 Gauge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959763" y="6750368"/>
            <a:ext cx="6035516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speedometer-style gauge displays Risk Level (Low/Medium/High) in real-time.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7421761" y="5242441"/>
            <a:ext cx="6462117" cy="2403396"/>
          </a:xfrm>
          <a:prstGeom prst="roundRect">
            <a:avLst>
              <a:gd name="adj" fmla="val 1331"/>
            </a:avLst>
          </a:prstGeom>
          <a:solidFill>
            <a:srgbClr val="304755"/>
          </a:solidFill>
          <a:ln/>
        </p:spPr>
      </p:sp>
      <p:sp>
        <p:nvSpPr>
          <p:cNvPr id="12" name="Shape 8"/>
          <p:cNvSpPr/>
          <p:nvPr/>
        </p:nvSpPr>
        <p:spPr>
          <a:xfrm>
            <a:off x="7635002" y="5455682"/>
            <a:ext cx="639842" cy="639842"/>
          </a:xfrm>
          <a:prstGeom prst="roundRect">
            <a:avLst>
              <a:gd name="adj" fmla="val 14289599"/>
            </a:avLst>
          </a:prstGeom>
          <a:solidFill>
            <a:srgbClr val="0A988B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0976" y="5631537"/>
            <a:ext cx="287893" cy="28789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35002" y="6308765"/>
            <a:ext cx="2509242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Explanation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7635002" y="6750368"/>
            <a:ext cx="6035635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Uses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Google Gemini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to explain </a:t>
            </a:r>
            <a:pPr algn="l" indent="0" marL="0">
              <a:lnSpc>
                <a:spcPts val="2650"/>
              </a:lnSpc>
              <a:buNone/>
            </a:pPr>
            <a:r>
              <a:rPr lang="en-US" sz="1650" i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why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 client is risky in simple language (e.g., "High risk due to unstable income history").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98151"/>
            <a:ext cx="763940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360° Borrower Profiles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97894"/>
            <a:ext cx="6693098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Client Management &amp; Digital KYC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2979182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837724" y="3355538"/>
            <a:ext cx="6357818" cy="3048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6" name="Text 4"/>
          <p:cNvSpPr/>
          <p:nvPr/>
        </p:nvSpPr>
        <p:spPr>
          <a:xfrm>
            <a:off x="837724" y="3536156"/>
            <a:ext cx="314039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Digital Onboarding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37724" y="4031694"/>
            <a:ext cx="635781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Captures personal details, employment info, and income data.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434858" y="2979182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34858" y="3355538"/>
            <a:ext cx="6357818" cy="3048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0" name="Text 8"/>
          <p:cNvSpPr/>
          <p:nvPr/>
        </p:nvSpPr>
        <p:spPr>
          <a:xfrm>
            <a:off x="7434858" y="35361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KYC Verification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34858" y="4031694"/>
            <a:ext cx="635781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Upload and verify CNIC (Front/Back) and Selfie images.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37724" y="4833461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37724" y="5209818"/>
            <a:ext cx="6357818" cy="3048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4" name="Text 12"/>
          <p:cNvSpPr/>
          <p:nvPr/>
        </p:nvSpPr>
        <p:spPr>
          <a:xfrm>
            <a:off x="837724" y="539043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Status Tracking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837724" y="5885974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Toggle switch to mark clients as "Verified," which updates their risk profile.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434858" y="4833461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04</a:t>
            </a:r>
            <a:endParaRPr lang="en-US" sz="1850" dirty="0"/>
          </a:p>
        </p:txBody>
      </p:sp>
      <p:sp>
        <p:nvSpPr>
          <p:cNvPr id="17" name="Shape 15"/>
          <p:cNvSpPr/>
          <p:nvPr/>
        </p:nvSpPr>
        <p:spPr>
          <a:xfrm>
            <a:off x="7434858" y="5209818"/>
            <a:ext cx="6357818" cy="3048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8" name="Text 16"/>
          <p:cNvSpPr/>
          <p:nvPr/>
        </p:nvSpPr>
        <p:spPr>
          <a:xfrm>
            <a:off x="7434858" y="539043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History Log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434858" y="5885974"/>
            <a:ext cx="635781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Tracks every action taken on a client's profile for security.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610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093" y="3246477"/>
            <a:ext cx="8366522" cy="626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End-to-End Loan Processing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45093" y="3957638"/>
            <a:ext cx="5103138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Loan Lifecycle Management</a:t>
            </a:r>
            <a:endParaRPr lang="en-US" sz="2350" dirty="0"/>
          </a:p>
        </p:txBody>
      </p:sp>
      <p:sp>
        <p:nvSpPr>
          <p:cNvPr id="5" name="Shape 2"/>
          <p:cNvSpPr/>
          <p:nvPr/>
        </p:nvSpPr>
        <p:spPr>
          <a:xfrm>
            <a:off x="745093" y="4652605"/>
            <a:ext cx="13140214" cy="2414111"/>
          </a:xfrm>
          <a:prstGeom prst="roundRect">
            <a:avLst>
              <a:gd name="adj" fmla="val 1323"/>
            </a:avLst>
          </a:prstGeom>
          <a:solidFill>
            <a:srgbClr val="304755"/>
          </a:solidFill>
          <a:ln/>
        </p:spPr>
      </p:sp>
      <p:sp>
        <p:nvSpPr>
          <p:cNvPr id="6" name="Shape 3"/>
          <p:cNvSpPr/>
          <p:nvPr/>
        </p:nvSpPr>
        <p:spPr>
          <a:xfrm>
            <a:off x="745093" y="4652605"/>
            <a:ext cx="6570107" cy="1207056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957977" y="4865489"/>
            <a:ext cx="2504480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Loan Products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957977" y="5306258"/>
            <a:ext cx="614433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Personal, Business, and Education loans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7315200" y="4652605"/>
            <a:ext cx="6570107" cy="1207056"/>
          </a:xfrm>
          <a:prstGeom prst="rect">
            <a:avLst/>
          </a:prstGeom>
          <a:solidFill>
            <a:srgbClr val="304755"/>
          </a:solidFill>
          <a:ln/>
        </p:spPr>
      </p:sp>
      <p:sp>
        <p:nvSpPr>
          <p:cNvPr id="10" name="Shape 7"/>
          <p:cNvSpPr/>
          <p:nvPr/>
        </p:nvSpPr>
        <p:spPr>
          <a:xfrm>
            <a:off x="7315200" y="4652605"/>
            <a:ext cx="22860" cy="1207056"/>
          </a:xfrm>
          <a:prstGeom prst="roundRect">
            <a:avLst>
              <a:gd name="adj" fmla="val 139690"/>
            </a:avLst>
          </a:prstGeom>
          <a:solidFill>
            <a:srgbClr val="49606E"/>
          </a:solidFill>
          <a:ln/>
        </p:spPr>
      </p:sp>
      <p:sp>
        <p:nvSpPr>
          <p:cNvPr id="11" name="Text 8"/>
          <p:cNvSpPr/>
          <p:nvPr/>
        </p:nvSpPr>
        <p:spPr>
          <a:xfrm>
            <a:off x="7528084" y="4865489"/>
            <a:ext cx="2504480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Auto-Scheduling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7528084" y="5306258"/>
            <a:ext cx="614433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Repayment schedules with interest calculations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5093" y="5859661"/>
            <a:ext cx="6570107" cy="1207056"/>
          </a:xfrm>
          <a:prstGeom prst="rect">
            <a:avLst/>
          </a:prstGeom>
          <a:solidFill>
            <a:srgbClr val="304755"/>
          </a:solidFill>
          <a:ln/>
        </p:spPr>
      </p:sp>
      <p:sp>
        <p:nvSpPr>
          <p:cNvPr id="14" name="Shape 11"/>
          <p:cNvSpPr/>
          <p:nvPr/>
        </p:nvSpPr>
        <p:spPr>
          <a:xfrm>
            <a:off x="745093" y="5859661"/>
            <a:ext cx="6570107" cy="22860"/>
          </a:xfrm>
          <a:prstGeom prst="roundRect">
            <a:avLst>
              <a:gd name="adj" fmla="val 139690"/>
            </a:avLst>
          </a:prstGeom>
          <a:solidFill>
            <a:srgbClr val="49606E"/>
          </a:solidFill>
          <a:ln/>
        </p:spPr>
      </p:sp>
      <p:sp>
        <p:nvSpPr>
          <p:cNvPr id="15" name="Text 12"/>
          <p:cNvSpPr/>
          <p:nvPr/>
        </p:nvSpPr>
        <p:spPr>
          <a:xfrm>
            <a:off x="957977" y="6072545"/>
            <a:ext cx="2883575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Approval Workflow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957977" y="6513314"/>
            <a:ext cx="614433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Approve or Reject loans with a single click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315200" y="5859661"/>
            <a:ext cx="6570107" cy="1207056"/>
          </a:xfrm>
          <a:prstGeom prst="rect">
            <a:avLst/>
          </a:prstGeom>
          <a:solidFill>
            <a:srgbClr val="304755"/>
          </a:solidFill>
          <a:ln/>
        </p:spPr>
      </p:sp>
      <p:sp>
        <p:nvSpPr>
          <p:cNvPr id="18" name="Shape 15"/>
          <p:cNvSpPr/>
          <p:nvPr/>
        </p:nvSpPr>
        <p:spPr>
          <a:xfrm>
            <a:off x="7315200" y="5859661"/>
            <a:ext cx="22860" cy="1207056"/>
          </a:xfrm>
          <a:prstGeom prst="roundRect">
            <a:avLst>
              <a:gd name="adj" fmla="val 139690"/>
            </a:avLst>
          </a:prstGeom>
          <a:solidFill>
            <a:srgbClr val="49606E"/>
          </a:solidFill>
          <a:ln/>
        </p:spPr>
      </p:sp>
      <p:sp>
        <p:nvSpPr>
          <p:cNvPr id="19" name="Shape 16"/>
          <p:cNvSpPr/>
          <p:nvPr/>
        </p:nvSpPr>
        <p:spPr>
          <a:xfrm>
            <a:off x="7315200" y="5859661"/>
            <a:ext cx="6570107" cy="22860"/>
          </a:xfrm>
          <a:prstGeom prst="roundRect">
            <a:avLst>
              <a:gd name="adj" fmla="val 139690"/>
            </a:avLst>
          </a:prstGeom>
          <a:solidFill>
            <a:srgbClr val="49606E"/>
          </a:solidFill>
          <a:ln/>
        </p:spPr>
      </p:sp>
      <p:sp>
        <p:nvSpPr>
          <p:cNvPr id="20" name="Text 17"/>
          <p:cNvSpPr/>
          <p:nvPr/>
        </p:nvSpPr>
        <p:spPr>
          <a:xfrm>
            <a:off x="7528084" y="6072545"/>
            <a:ext cx="2504480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Status Tracking</a:t>
            </a:r>
            <a:endParaRPr lang="en-US" sz="1950" dirty="0"/>
          </a:p>
        </p:txBody>
      </p:sp>
      <p:sp>
        <p:nvSpPr>
          <p:cNvPr id="21" name="Text 18"/>
          <p:cNvSpPr/>
          <p:nvPr/>
        </p:nvSpPr>
        <p:spPr>
          <a:xfrm>
            <a:off x="7528084" y="6513314"/>
            <a:ext cx="614433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Pending, Active, Paid, and Default states</a:t>
            </a:r>
            <a:endParaRPr lang="en-US" sz="1650" dirty="0"/>
          </a:p>
        </p:txBody>
      </p:sp>
      <p:sp>
        <p:nvSpPr>
          <p:cNvPr id="22" name="Text 19"/>
          <p:cNvSpPr/>
          <p:nvPr/>
        </p:nvSpPr>
        <p:spPr>
          <a:xfrm>
            <a:off x="745093" y="7306151"/>
            <a:ext cx="13140214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Supports Monthly/Weekly repayment schedules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with automatic interest calculations and visual badges for easy status identification.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2025-11-19T21:49:45Z</dcterms:created>
  <dcterms:modified xsi:type="dcterms:W3CDTF">2025-11-19T21:49:45Z</dcterms:modified>
</cp:coreProperties>
</file>